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4" r:id="rId3"/>
    <p:sldId id="276" r:id="rId4"/>
    <p:sldId id="269" r:id="rId5"/>
    <p:sldId id="270" r:id="rId6"/>
    <p:sldId id="289" r:id="rId7"/>
    <p:sldId id="285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39" d="100"/>
          <a:sy n="39" d="100"/>
        </p:scale>
        <p:origin x="-138" y="-6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30.09.2015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30.09.2015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30.09.2015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785795"/>
            <a:ext cx="7008574" cy="4011632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Microsoft YaHei" charset="-122"/>
                <a:cs typeface="Times New Roman" pitchFamily="18" charset="0"/>
              </a:rPr>
              <a:t>Рекомендации к деятельности ГМО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a typeface="Microsoft YaHei" charset="-122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Microsoft YaHei" charset="-122"/>
                <a:cs typeface="Times New Roman" pitchFamily="18" charset="0"/>
              </a:rPr>
              <a:t> в 2015-2016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a typeface="Microsoft YaHei" charset="-122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Microsoft YaHei" charset="-122"/>
                <a:cs typeface="Times New Roman" pitchFamily="18" charset="0"/>
              </a:rPr>
              <a:t> учебном году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a typeface="Microsoft YaHei" charset="-122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FF"/>
                </a:solidFill>
                <a:ea typeface="Microsoft YaHei" charset="-122"/>
              </a:rPr>
              <a:t/>
            </a:r>
            <a:br>
              <a:rPr lang="ru-RU" sz="4800" dirty="0" smtClean="0">
                <a:solidFill>
                  <a:srgbClr val="FFFFFF"/>
                </a:solidFill>
                <a:ea typeface="Microsoft YaHei" charset="-122"/>
              </a:rPr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9900" y="4857760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  <a:latin typeface="+mj-lt"/>
                <a:cs typeface="Times New Roman" pitchFamily="18" charset="0"/>
              </a:rPr>
              <a:t>21 сентября 2015г., МИМЦ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374C81"/>
                </a:solidFill>
                <a:latin typeface="+mj-lt"/>
                <a:cs typeface="Times New Roman" pitchFamily="18" charset="0"/>
              </a:rPr>
              <a:t>г.Лесосибирска</a:t>
            </a:r>
            <a:endParaRPr lang="ru-RU" sz="2800" b="0" i="0" dirty="0">
              <a:solidFill>
                <a:srgbClr val="374C8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600" b="1" i="0" baseline="0" dirty="0" smtClean="0">
                <a:solidFill>
                  <a:srgbClr val="374C81"/>
                </a:solidFill>
                <a:cs typeface="Times New Roman" pitchFamily="18" charset="0"/>
              </a:rPr>
              <a:t>Цель деятельности городских методических объединений</a:t>
            </a:r>
            <a:endParaRPr lang="ru-RU" sz="3600" b="1" i="0" baseline="0" dirty="0">
              <a:solidFill>
                <a:srgbClr val="374C81"/>
              </a:solidFill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752" indent="-301752" defTabSz="1216152">
              <a:buClr>
                <a:srgbClr val="374C81"/>
              </a:buClr>
              <a:buNone/>
            </a:pPr>
            <a:r>
              <a:rPr lang="ru-RU" sz="3600" dirty="0" smtClean="0"/>
              <a:t>    Организация   методической работы, системно обеспечивающей достижение эффективных результатов деятельности по приоритетным направлениям государственной образовательной политики.</a:t>
            </a:r>
            <a:endParaRPr lang="ru-RU" sz="36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357214"/>
            <a:ext cx="10157354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Задачи ГМО в 2015-2016 учебном году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3752" y="857233"/>
            <a:ext cx="10215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buNone/>
              <a:defRPr/>
            </a:pPr>
            <a:r>
              <a:rPr lang="ru-RU" b="1" dirty="0" smtClean="0"/>
              <a:t> 1. Направить усилия </a:t>
            </a:r>
            <a:r>
              <a:rPr lang="ru-RU" dirty="0" smtClean="0"/>
              <a:t> для повышения качества образования  и успешной итоговой аттестации с учетом результатов аналитической деятельности.</a:t>
            </a:r>
          </a:p>
          <a:p>
            <a:pPr marL="274320" indent="-274320" algn="just">
              <a:buNone/>
              <a:defRPr/>
            </a:pPr>
            <a:r>
              <a:rPr lang="ru-RU" b="1" dirty="0" smtClean="0"/>
              <a:t>2. Совершенствовать </a:t>
            </a:r>
            <a:r>
              <a:rPr lang="ru-RU" dirty="0" smtClean="0"/>
              <a:t>у педагогов</a:t>
            </a:r>
            <a:r>
              <a:rPr lang="ru-RU" b="1" dirty="0" smtClean="0"/>
              <a:t> </a:t>
            </a:r>
            <a:r>
              <a:rPr lang="ru-RU" dirty="0" smtClean="0"/>
              <a:t> педагогические  компетентности  в соответствии с требованиями  профессионального  стандарта  педагога.</a:t>
            </a:r>
          </a:p>
          <a:p>
            <a:pPr marL="274320" indent="-274320" algn="just">
              <a:buNone/>
              <a:defRPr/>
            </a:pPr>
            <a:r>
              <a:rPr lang="ru-RU" b="1" dirty="0" smtClean="0"/>
              <a:t>3</a:t>
            </a:r>
            <a:r>
              <a:rPr lang="ru-RU" dirty="0" smtClean="0">
                <a:latin typeface="+mj-lt"/>
              </a:rPr>
              <a:t>.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cs typeface="Times New Roman" pitchFamily="18" charset="0"/>
              </a:rPr>
              <a:t>Организовать</a:t>
            </a:r>
            <a:r>
              <a:rPr lang="ru-RU" dirty="0" smtClean="0">
                <a:latin typeface="+mj-lt"/>
                <a:cs typeface="Times New Roman" pitchFamily="18" charset="0"/>
              </a:rPr>
              <a:t> внедрение эффективных  педагогических технологий с учетом возрастных особенностей учащихся в соответствии с требованиями ФГОС  ОО.</a:t>
            </a:r>
            <a:endParaRPr lang="ru-RU" dirty="0" smtClean="0">
              <a:latin typeface="+mj-lt"/>
            </a:endParaRPr>
          </a:p>
          <a:p>
            <a:pPr marL="274320" indent="-274320" algn="just">
              <a:buNone/>
              <a:defRPr/>
            </a:pPr>
            <a:r>
              <a:rPr lang="ru-RU" b="1" dirty="0" smtClean="0"/>
              <a:t>4.  Обеспечить   </a:t>
            </a:r>
            <a:r>
              <a:rPr lang="ru-RU" dirty="0" smtClean="0"/>
              <a:t>  поддержку и развитие  талантливых детей, детей с особыми образовательными потребностями.</a:t>
            </a:r>
          </a:p>
          <a:p>
            <a:pPr marL="274320" indent="-274320" algn="just">
              <a:buNone/>
              <a:defRPr/>
            </a:pPr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b="1" dirty="0" smtClean="0"/>
              <a:t>Организовать</a:t>
            </a:r>
            <a:r>
              <a:rPr lang="ru-RU" dirty="0" smtClean="0"/>
              <a:t>  реальную, действенную </a:t>
            </a:r>
            <a:r>
              <a:rPr lang="ru-RU" b="1" dirty="0" smtClean="0"/>
              <a:t>помощь</a:t>
            </a:r>
            <a:r>
              <a:rPr lang="ru-RU" dirty="0" smtClean="0"/>
              <a:t> учителям ( в том числе молодым) в освоении современными образовательными технологиями,  нового содержания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285776"/>
            <a:ext cx="10157354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Информационные ресурсы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357298"/>
            <a:ext cx="1218882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 к работе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Аналитика итоговой аттестации учащихся с целью   и эффективной организации мероприятий для подготовки в ГИА ;</a:t>
            </a:r>
          </a:p>
          <a:p>
            <a:r>
              <a:rPr lang="ru-RU" dirty="0" smtClean="0"/>
              <a:t>Расширенные заседания ГМО по тематике внедрения ФГОС  ОО ( открытые уроки, фрагменты уроков, неурочных мероприятий , видео-уроки и т.д. с обсуждением …)</a:t>
            </a:r>
          </a:p>
          <a:p>
            <a:r>
              <a:rPr lang="ru-RU" dirty="0" smtClean="0"/>
              <a:t>Мероприятия ГМО, направленные на  развитие социального партнерства  ( с ГМО, иными социальными институтами) для эффективного  взаимодействия.</a:t>
            </a:r>
          </a:p>
          <a:p>
            <a:r>
              <a:rPr lang="ru-RU" dirty="0" smtClean="0"/>
              <a:t>Фестивали, конкурсы внутри сообщества, смотры и т.д.</a:t>
            </a:r>
          </a:p>
          <a:p>
            <a:r>
              <a:rPr lang="ru-RU" dirty="0" smtClean="0"/>
              <a:t>Организовать внутри ГМО рабочие и творческие группы для эффективной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Барбюс Анри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1285860"/>
            <a:ext cx="7008574" cy="313532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Личность, сливаясь с коллективом, не теряет себя. Напротив, она достигает в </a:t>
            </a:r>
          </a:p>
          <a:p>
            <a:r>
              <a:rPr lang="ru-RU" sz="3200" b="1" dirty="0" smtClean="0"/>
              <a:t>коллективе высшей ступени сознания и совершенствования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238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Stopka-knig</vt:lpstr>
      <vt:lpstr>Рекомендации к деятельности ГМО  в 2015-2016  учебном году  </vt:lpstr>
      <vt:lpstr>Цель деятельности городских методических объединений</vt:lpstr>
      <vt:lpstr>Задачи ГМО в 2015-2016 учебном году</vt:lpstr>
      <vt:lpstr>   Информационные ресурсы</vt:lpstr>
      <vt:lpstr>Рекомендации к работе </vt:lpstr>
      <vt:lpstr>Барбюс Анри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2015-09-17T06:21:51Z</dcterms:created>
  <dcterms:modified xsi:type="dcterms:W3CDTF">2015-09-30T07:47:35Z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